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5" r:id="rId7"/>
    <p:sldId id="276" r:id="rId8"/>
    <p:sldId id="259" r:id="rId9"/>
    <p:sldId id="267" r:id="rId10"/>
    <p:sldId id="268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11930-5208-A703-34D0-81D28F1BD3A9}" v="3" dt="2022-04-26T12:09:38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6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16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136BD4-E252-B04B-AA15-F74B3B4593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5247B-0BCA-7E46-B66A-C4220A8A44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FF919-BE01-364C-9A0F-AB76A23AF013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4174-2A89-844C-B4F0-6169AF804F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EC29C-5FAD-6B4C-9136-801A4DA70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A0E3B-F2A3-B54B-840B-3C43F5A79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4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176F7-4A5A-3545-912A-731C4B4B4B3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0859D-CF38-0348-8B78-D8AF6814C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7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0859D-CF38-0348-8B78-D8AF6814C0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GeorgeMasonU" TargetMode="External"/><Relationship Id="rId13" Type="http://schemas.openxmlformats.org/officeDocument/2006/relationships/image" Target="../media/image15.svg"/><Relationship Id="rId18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.emf"/><Relationship Id="rId2" Type="http://schemas.openxmlformats.org/officeDocument/2006/relationships/hyperlink" Target="https://www.instagram.com/georgemasonu/" TargetMode="External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user/masonWeb" TargetMode="External"/><Relationship Id="rId5" Type="http://schemas.openxmlformats.org/officeDocument/2006/relationships/hyperlink" Target="https://www.facebook.com/georgemason/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9.svg"/><Relationship Id="rId9" Type="http://schemas.openxmlformats.org/officeDocument/2006/relationships/image" Target="../media/image12.png"/><Relationship Id="rId14" Type="http://schemas.openxmlformats.org/officeDocument/2006/relationships/hyperlink" Target="https://www.linkedin.com/school/george-mason-university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960E68-00E0-0A45-972F-FA8F480A8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285B3-165B-F942-9806-86AB7C1BD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503487"/>
            <a:ext cx="10515599" cy="1006475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E8765-2886-E341-8B7B-708EC595BF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02038"/>
            <a:ext cx="10515600" cy="5665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728E4A-67AC-824C-94B1-F0121118D8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694329"/>
            <a:ext cx="10515598" cy="6537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8C18BC-EA8D-9349-9A49-A67BE3DFB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2915" y="5530022"/>
            <a:ext cx="1680882" cy="10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B3DDD76-B553-524A-953A-E8AFD19D4C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4312" y="4160401"/>
            <a:ext cx="4042207" cy="369332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800" b="1" dirty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Department / School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32DE6E-4716-A74E-87B4-FCCA7EEF6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4312" y="4573079"/>
            <a:ext cx="4042207" cy="11455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Address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956D405-B363-814B-A49A-3DCE91822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4312" y="5928803"/>
            <a:ext cx="4042207" cy="38155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 b="1" u="none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LEARN MORE AT LINK</a:t>
            </a:r>
          </a:p>
        </p:txBody>
      </p:sp>
      <p:pic>
        <p:nvPicPr>
          <p:cNvPr id="10" name="Graphic 9">
            <a:hlinkClick r:id="rId2"/>
            <a:extLst>
              <a:ext uri="{FF2B5EF4-FFF2-40B4-BE49-F238E27FC236}">
                <a16:creationId xmlns:a16="http://schemas.microsoft.com/office/drawing/2014/main" id="{D219C721-D672-AE41-AE91-4CF25956C9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9743" y="3327770"/>
            <a:ext cx="465037" cy="531471"/>
          </a:xfrm>
          <a:prstGeom prst="rect">
            <a:avLst/>
          </a:prstGeom>
        </p:spPr>
      </p:pic>
      <p:pic>
        <p:nvPicPr>
          <p:cNvPr id="11" name="Graphic 10">
            <a:hlinkClick r:id="rId5"/>
            <a:extLst>
              <a:ext uri="{FF2B5EF4-FFF2-40B4-BE49-F238E27FC236}">
                <a16:creationId xmlns:a16="http://schemas.microsoft.com/office/drawing/2014/main" id="{0BC17D5A-5E5C-FE4B-8A77-396ED147DB1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2612" y="3327770"/>
            <a:ext cx="462987" cy="529128"/>
          </a:xfrm>
          <a:prstGeom prst="rect">
            <a:avLst/>
          </a:prstGeom>
        </p:spPr>
      </p:pic>
      <p:pic>
        <p:nvPicPr>
          <p:cNvPr id="12" name="Graphic 11">
            <a:hlinkClick r:id="rId8"/>
            <a:extLst>
              <a:ext uri="{FF2B5EF4-FFF2-40B4-BE49-F238E27FC236}">
                <a16:creationId xmlns:a16="http://schemas.microsoft.com/office/drawing/2014/main" id="{9F03FBC2-5480-DC49-8B85-D9A277046D8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0324" y="3325427"/>
            <a:ext cx="462987" cy="529128"/>
          </a:xfrm>
          <a:prstGeom prst="rect">
            <a:avLst/>
          </a:prstGeom>
        </p:spPr>
      </p:pic>
      <p:pic>
        <p:nvPicPr>
          <p:cNvPr id="13" name="Graphic 12">
            <a:hlinkClick r:id="rId11"/>
            <a:extLst>
              <a:ext uri="{FF2B5EF4-FFF2-40B4-BE49-F238E27FC236}">
                <a16:creationId xmlns:a16="http://schemas.microsoft.com/office/drawing/2014/main" id="{97B4EE4A-403F-3542-AF05-36920771CBE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1676" y="3325427"/>
            <a:ext cx="462987" cy="529128"/>
          </a:xfrm>
          <a:prstGeom prst="rect">
            <a:avLst/>
          </a:prstGeom>
        </p:spPr>
      </p:pic>
      <p:pic>
        <p:nvPicPr>
          <p:cNvPr id="14" name="Graphic 13">
            <a:hlinkClick r:id="rId14"/>
            <a:extLst>
              <a:ext uri="{FF2B5EF4-FFF2-40B4-BE49-F238E27FC236}">
                <a16:creationId xmlns:a16="http://schemas.microsoft.com/office/drawing/2014/main" id="{892AA5E4-5EA2-544C-8E3D-A539897AAF6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5231" y="3325427"/>
            <a:ext cx="462987" cy="52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B4EB51-0C46-EC40-90DB-95B784C267A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07930" y="547640"/>
            <a:ext cx="3510478" cy="22811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DC516C-AA00-F445-94D7-73D3785EA3A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l="25439" r="27631"/>
          <a:stretch>
            <a:fillRect/>
          </a:stretch>
        </p:blipFill>
        <p:spPr>
          <a:xfrm>
            <a:off x="6470876" y="0"/>
            <a:ext cx="5721124" cy="6858000"/>
          </a:xfrm>
          <a:custGeom>
            <a:avLst/>
            <a:gdLst>
              <a:gd name="connsiteX0" fmla="*/ 0 w 5721124"/>
              <a:gd name="connsiteY0" fmla="*/ 0 h 6858000"/>
              <a:gd name="connsiteX1" fmla="*/ 5721124 w 5721124"/>
              <a:gd name="connsiteY1" fmla="*/ 0 h 6858000"/>
              <a:gd name="connsiteX2" fmla="*/ 5721124 w 5721124"/>
              <a:gd name="connsiteY2" fmla="*/ 6858000 h 6858000"/>
              <a:gd name="connsiteX3" fmla="*/ 0 w 57211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1124" h="6858000">
                <a:moveTo>
                  <a:pt x="0" y="0"/>
                </a:moveTo>
                <a:lnTo>
                  <a:pt x="5721124" y="0"/>
                </a:lnTo>
                <a:lnTo>
                  <a:pt x="57211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819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50C8-7BC4-C94A-9CEF-DC2B6AD57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7362"/>
            <a:ext cx="10515600" cy="1325563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F74D3E-5851-FE4E-9E3D-6DA390D272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653552"/>
            <a:ext cx="10515600" cy="23487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707AE62F-F91C-244B-AD63-AF6F7BEDF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9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5B1577-798B-5B43-9C68-E3844C6323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2286" y="1622425"/>
            <a:ext cx="3028202" cy="3613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5D6134-C128-194F-ABBA-3F35206A3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977" y="1129785"/>
            <a:ext cx="3321424" cy="3962168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7DAE7B3-AA56-3547-8D89-8E0BEE7B8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5597" y="1622425"/>
            <a:ext cx="3028202" cy="3613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20E0F281-CC88-F140-AD1B-1413B7AA2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5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153C4B-DCA1-FC46-930F-1DB02D3331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56289"/>
            <a:ext cx="8198224" cy="1325563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730CAF-6F6C-824A-8D00-4618A9A03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5809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9EDD40E0-3B1D-BA44-B620-71F91736E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9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5BAAC37-0656-B145-865E-5D42E8EBFE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41" b="8686"/>
          <a:stretch>
            <a:fillRect/>
          </a:stretch>
        </p:blipFill>
        <p:spPr>
          <a:xfrm>
            <a:off x="5976" y="0"/>
            <a:ext cx="6090024" cy="6858001"/>
          </a:xfrm>
          <a:custGeom>
            <a:avLst/>
            <a:gdLst>
              <a:gd name="connsiteX0" fmla="*/ 0 w 6090024"/>
              <a:gd name="connsiteY0" fmla="*/ 0 h 6858001"/>
              <a:gd name="connsiteX1" fmla="*/ 6090024 w 6090024"/>
              <a:gd name="connsiteY1" fmla="*/ 0 h 6858001"/>
              <a:gd name="connsiteX2" fmla="*/ 6090024 w 6090024"/>
              <a:gd name="connsiteY2" fmla="*/ 6858001 h 6858001"/>
              <a:gd name="connsiteX3" fmla="*/ 0 w 6090024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024" h="6858001">
                <a:moveTo>
                  <a:pt x="0" y="0"/>
                </a:moveTo>
                <a:lnTo>
                  <a:pt x="6090024" y="0"/>
                </a:lnTo>
                <a:lnTo>
                  <a:pt x="6090024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DC75FA6C-AC3E-8547-8B3C-267A29BEB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C65E2C1-BFFD-B549-9782-7AA4FA4942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24488" y="1182874"/>
            <a:ext cx="4433048" cy="409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0AFFF1F-C5DE-9846-AC89-DEB47BE8D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431" y="2070430"/>
            <a:ext cx="3610488" cy="1234912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076A7A4-B774-B244-82C0-3177E8879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31" y="1469606"/>
            <a:ext cx="3610489" cy="47036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264943F-A6CE-474D-9776-223CE2A43D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31" y="3429000"/>
            <a:ext cx="3610488" cy="21025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368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09C98C-7F98-174B-B8BB-FC3E000440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781"/>
          </a:xfrm>
          <a:prstGeom prst="rect">
            <a:avLst/>
          </a:prstGeom>
        </p:spPr>
      </p:pic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049710C-A0E2-AF4A-9EF6-1D2048C8D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AB7B0-DC33-4A4C-96D8-4C169D3CF6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2915" y="5530022"/>
            <a:ext cx="1680882" cy="10922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2D40925-7479-BA4E-A629-FDC4FC43A0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030" y="1661560"/>
            <a:ext cx="9882624" cy="2589929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.”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932F666-E78B-4B49-9523-97FA030B1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030" y="967494"/>
            <a:ext cx="9882624" cy="493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9B61A67-4436-D14D-A79E-FCB31F3DF4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790" b="35805"/>
          <a:stretch>
            <a:fillRect/>
          </a:stretch>
        </p:blipFill>
        <p:spPr>
          <a:xfrm>
            <a:off x="0" y="1395166"/>
            <a:ext cx="12192000" cy="3799003"/>
          </a:xfrm>
          <a:custGeom>
            <a:avLst/>
            <a:gdLst>
              <a:gd name="connsiteX0" fmla="*/ 0 w 12192000"/>
              <a:gd name="connsiteY0" fmla="*/ 0 h 3799003"/>
              <a:gd name="connsiteX1" fmla="*/ 12192000 w 12192000"/>
              <a:gd name="connsiteY1" fmla="*/ 0 h 3799003"/>
              <a:gd name="connsiteX2" fmla="*/ 12192000 w 12192000"/>
              <a:gd name="connsiteY2" fmla="*/ 3799003 h 3799003"/>
              <a:gd name="connsiteX3" fmla="*/ 0 w 12192000"/>
              <a:gd name="connsiteY3" fmla="*/ 3799003 h 379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99003">
                <a:moveTo>
                  <a:pt x="0" y="0"/>
                </a:moveTo>
                <a:lnTo>
                  <a:pt x="12192000" y="0"/>
                </a:lnTo>
                <a:lnTo>
                  <a:pt x="12192000" y="3799003"/>
                </a:lnTo>
                <a:lnTo>
                  <a:pt x="0" y="3799003"/>
                </a:lnTo>
                <a:close/>
              </a:path>
            </a:pathLst>
          </a:custGeom>
        </p:spPr>
      </p:pic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72827C01-B957-EC43-88D5-E366128E8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5D26D3-2903-4846-A79E-F00FDD7D0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15007"/>
            <a:ext cx="10653074" cy="71047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B2504B0-36B0-1B47-88B1-E929E4C0E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733" y="2427673"/>
            <a:ext cx="3028202" cy="248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ee</a:t>
            </a:r>
            <a:r>
              <a:rPr lang="en-US" dirty="0"/>
              <a:t>.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C856511-E990-7549-8A48-B7C52E2988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08547" y="2392186"/>
            <a:ext cx="3028202" cy="248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ee</a:t>
            </a:r>
            <a:r>
              <a:rPr lang="en-US" dirty="0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B27F643-BEAC-3944-A022-1F53780688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6140" y="2427673"/>
            <a:ext cx="3028202" cy="248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891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86F2E9-7FFB-124F-B0A8-C5C86350A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1089" t="13030" r="40013"/>
          <a:stretch>
            <a:fillRect/>
          </a:stretch>
        </p:blipFill>
        <p:spPr>
          <a:xfrm>
            <a:off x="0" y="0"/>
            <a:ext cx="2648933" cy="6858000"/>
          </a:xfrm>
          <a:custGeom>
            <a:avLst/>
            <a:gdLst>
              <a:gd name="connsiteX0" fmla="*/ 0 w 2648933"/>
              <a:gd name="connsiteY0" fmla="*/ 0 h 6858000"/>
              <a:gd name="connsiteX1" fmla="*/ 2648933 w 2648933"/>
              <a:gd name="connsiteY1" fmla="*/ 0 h 6858000"/>
              <a:gd name="connsiteX2" fmla="*/ 2648933 w 2648933"/>
              <a:gd name="connsiteY2" fmla="*/ 6858000 h 6858000"/>
              <a:gd name="connsiteX3" fmla="*/ 0 w 26489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933" h="6858000">
                <a:moveTo>
                  <a:pt x="0" y="0"/>
                </a:moveTo>
                <a:lnTo>
                  <a:pt x="2648933" y="0"/>
                </a:lnTo>
                <a:lnTo>
                  <a:pt x="264893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6E63-C6EB-3B4C-9E35-194AA0FE3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0838" y="1752600"/>
            <a:ext cx="6005447" cy="3733800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9056DB-828F-2745-9D74-5E0DFE2EB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9089" y="1752600"/>
            <a:ext cx="3082565" cy="27384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DBECFB6-EBFB-ED42-8590-D1B6070A6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Content -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F6476C-E545-134A-BEF3-465851CF9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| Slide Title Goes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523F9-B56F-0F4B-B733-A8CD81EF18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41" b="8686"/>
          <a:stretch>
            <a:fillRect/>
          </a:stretch>
        </p:blipFill>
        <p:spPr>
          <a:xfrm>
            <a:off x="6096000" y="0"/>
            <a:ext cx="6090024" cy="6858001"/>
          </a:xfrm>
          <a:custGeom>
            <a:avLst/>
            <a:gdLst>
              <a:gd name="connsiteX0" fmla="*/ 0 w 6090024"/>
              <a:gd name="connsiteY0" fmla="*/ 0 h 6858001"/>
              <a:gd name="connsiteX1" fmla="*/ 6090024 w 6090024"/>
              <a:gd name="connsiteY1" fmla="*/ 0 h 6858001"/>
              <a:gd name="connsiteX2" fmla="*/ 6090024 w 6090024"/>
              <a:gd name="connsiteY2" fmla="*/ 6858001 h 6858001"/>
              <a:gd name="connsiteX3" fmla="*/ 0 w 6090024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024" h="6858001">
                <a:moveTo>
                  <a:pt x="0" y="0"/>
                </a:moveTo>
                <a:lnTo>
                  <a:pt x="6090024" y="0"/>
                </a:lnTo>
                <a:lnTo>
                  <a:pt x="6090024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AC247A-AF89-F045-BD36-1E7AD57B2F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6920" y="2595134"/>
            <a:ext cx="3708184" cy="2099414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F457B1-44B5-E740-9B65-F62AC59397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86920" y="2038213"/>
            <a:ext cx="3708184" cy="422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5D2C2-ED6C-3E4C-A27C-B06389382F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2915" y="5530022"/>
            <a:ext cx="1680882" cy="109228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245C3C3-E5E9-0D4D-BBB0-5F5F8210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038212"/>
            <a:ext cx="4419600" cy="34918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46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9217B-58AB-6F4C-BB73-A02CCA3A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B65CB-1556-044C-AD55-CECF57C72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2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C8205-2AC6-2F4C-9362-990C65F9D21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672918" y="5530022"/>
            <a:ext cx="1680882" cy="109228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E5ECF-C8F8-0D41-8897-7CF93ADA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5717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531-CEEB-544A-8B4F-9D5AE2DBE6ED}" type="slidenum">
              <a:rPr lang="en-US" b="1" smtClean="0"/>
              <a:pPr/>
              <a:t>‹#›</a:t>
            </a:fld>
            <a:r>
              <a:rPr lang="en-US" b="1"/>
              <a:t> </a:t>
            </a:r>
            <a:r>
              <a:rPr lang="en-US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3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B574-7973-3141-9E7F-C216ED748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679" y="1957077"/>
            <a:ext cx="11019264" cy="1006475"/>
          </a:xfrm>
        </p:spPr>
        <p:txBody>
          <a:bodyPr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375"/>
              </a:spcAft>
            </a:pPr>
            <a:r>
              <a:rPr lang="en-US" sz="3600" b="1" kern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Adult Arrests 18 and Older by County: Beginning 1970</a:t>
            </a:r>
            <a:br>
              <a:rPr lang="en-US" sz="3600" b="1" kern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3600" b="1" kern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800" b="1" kern="1800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AIT-580-005</a:t>
            </a:r>
            <a:endParaRPr lang="en-US" sz="28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79D67-D8DD-2D4E-A29C-BFC0FEA75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sz="1600" b="1" dirty="0"/>
              <a:t>By</a:t>
            </a:r>
          </a:p>
          <a:p>
            <a:pPr algn="r"/>
            <a:r>
              <a:rPr lang="en-US" sz="1600" b="1" dirty="0"/>
              <a:t>KEERTHANA CHERUVU</a:t>
            </a:r>
          </a:p>
          <a:p>
            <a:pPr algn="r"/>
            <a:endParaRPr lang="en-US" sz="1400" b="1" i="0" u="none" strike="noStrike" dirty="0">
              <a:solidFill>
                <a:srgbClr val="444444"/>
              </a:solidFill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942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8C0428-D53D-AB4C-BD03-21556C60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5" y="235698"/>
            <a:ext cx="10515600" cy="81251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E4767A6-A697-4F52-31BE-C6C50F7B1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4438"/>
            <a:ext cx="10515600" cy="40669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consist of </a:t>
            </a:r>
            <a:r>
              <a:rPr lang="en-US" sz="3200" kern="1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Adult Arrests 18 and Older by County-Beginning 1970 derived from the finger-printable offences.</a:t>
            </a:r>
            <a:endParaRPr lang="en-US" sz="3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describes about the total misdemeanor cases and felony cases that occurred in all the counties over the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The drug felony cases and drug misdemeanor cases are described as well.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2425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2155-4382-619F-3F78-E4E9BA76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4A0D9-3FF5-3D43-17CB-1DAC3820E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43101"/>
            <a:ext cx="10515600" cy="333825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Changes occurred in the Felony with Misdemeanor Cases over the counties and years.</a:t>
            </a:r>
            <a:endParaRPr lang="en-US" sz="3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county recorded maximum number of crimes.</a:t>
            </a:r>
            <a:endParaRPr lang="en-US" sz="3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Maximum number of felony and Misdemeanor drug crimes recorded over the years.</a:t>
            </a:r>
            <a:endParaRPr lang="en-US" sz="3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25459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DFEA-9253-D5F4-670B-174BF974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Methods and Tools Used: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2FDF-251E-0796-CB96-ED26B357E0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10614"/>
            <a:ext cx="10515600" cy="381868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Tools used: R studio, Python </a:t>
            </a:r>
            <a:r>
              <a:rPr lang="en-US" sz="2800" dirty="0" err="1"/>
              <a:t>Jupyter</a:t>
            </a:r>
            <a:r>
              <a:rPr lang="en-US" sz="2800" dirty="0"/>
              <a:t>,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Methods used: </a:t>
            </a:r>
            <a:r>
              <a:rPr lang="en-US" sz="2800" dirty="0" err="1"/>
              <a:t>ggplot</a:t>
            </a:r>
            <a:r>
              <a:rPr lang="en-US" sz="2800" dirty="0"/>
              <a:t>, </a:t>
            </a:r>
            <a:r>
              <a:rPr lang="en-US" sz="2800" dirty="0" err="1"/>
              <a:t>ggcorr</a:t>
            </a:r>
            <a:r>
              <a:rPr lang="en-US" sz="2800" dirty="0"/>
              <a:t>, regression model, 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and R languages are used for visualizations of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is used for performing the queries such as distinct values for the felony and misdemeanor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479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4">
            <a:extLst>
              <a:ext uri="{FF2B5EF4-FFF2-40B4-BE49-F238E27FC236}">
                <a16:creationId xmlns:a16="http://schemas.microsoft.com/office/drawing/2014/main" id="{EDC3CBFE-D192-3818-A70B-FCB0D256C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85" y="266064"/>
            <a:ext cx="11586889" cy="590411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Felony and Misdemeanor Cases in the counties over the years:</a:t>
            </a:r>
            <a:br>
              <a:rPr lang="en-US" sz="33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33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br>
              <a:rPr lang="en-US" sz="33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sz="33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67305226-432E-22C0-DB94-BA41CB0C0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3" y="1299527"/>
            <a:ext cx="5302342" cy="4329747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53D64DE-E2B6-75DF-8271-5E4066EBE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26" y="1460498"/>
            <a:ext cx="5145723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A98E55-BAC2-0BBF-8E41-D14EB47D6710}"/>
              </a:ext>
            </a:extLst>
          </p:cNvPr>
          <p:cNvSpPr txBox="1">
            <a:spLocks/>
          </p:cNvSpPr>
          <p:nvPr/>
        </p:nvSpPr>
        <p:spPr>
          <a:xfrm>
            <a:off x="390447" y="189451"/>
            <a:ext cx="8198224" cy="74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County with maximum number of crimes:</a:t>
            </a: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F54C65FA-73FD-8FB1-F51D-C01E2D9167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39" y="1121335"/>
            <a:ext cx="7594174" cy="4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5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5EC7722-45B0-B307-79D9-9CA8DE67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42" y="269188"/>
            <a:ext cx="10115100" cy="79865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drug felony and misdemeanor cases over the years: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EB8FC18-BD60-6246-D930-80E9A12BA6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9" y="1067840"/>
            <a:ext cx="4731704" cy="4832898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5CA884D-1F2B-4ADD-9DA6-D0256510DE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7840"/>
            <a:ext cx="4376242" cy="46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BBDED-9B32-5170-5170-F0830EA7F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79" y="453570"/>
            <a:ext cx="8198224" cy="752414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16BBF-44C1-53EB-5939-B6FEA34DA76C}"/>
              </a:ext>
            </a:extLst>
          </p:cNvPr>
          <p:cNvSpPr txBox="1"/>
          <p:nvPr/>
        </p:nvSpPr>
        <p:spPr>
          <a:xfrm>
            <a:off x="390292" y="1348859"/>
            <a:ext cx="10749775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Analyzing the data, literature survey and framing the research questions.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Analyzed the dataset using the visualization techniques using r and python languages.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Using multiple tools such as r studio, python </a:t>
            </a:r>
            <a:r>
              <a:rPr lang="en-US" sz="2800" dirty="0" err="1"/>
              <a:t>jupyter</a:t>
            </a:r>
            <a:r>
              <a:rPr lang="en-US" sz="2800" dirty="0"/>
              <a:t>, MYSQL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Performing the queries in SQL language.</a:t>
            </a:r>
          </a:p>
        </p:txBody>
      </p:sp>
    </p:spTree>
    <p:extLst>
      <p:ext uri="{BB962C8B-B14F-4D97-AF65-F5344CB8AC3E}">
        <p14:creationId xmlns:p14="http://schemas.microsoft.com/office/powerpoint/2010/main" val="122289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21534E-6A5C-C44F-9103-E87CA25F3B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500" y="2921000"/>
            <a:ext cx="5499100" cy="2609021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77781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006633"/>
      </a:dk2>
      <a:lt2>
        <a:srgbClr val="F8F8F8"/>
      </a:lt2>
      <a:accent1>
        <a:srgbClr val="FFCC33"/>
      </a:accent1>
      <a:accent2>
        <a:srgbClr val="A0C9C1"/>
      </a:accent2>
      <a:accent3>
        <a:srgbClr val="CCC2B8"/>
      </a:accent3>
      <a:accent4>
        <a:srgbClr val="A39382"/>
      </a:accent4>
      <a:accent5>
        <a:srgbClr val="D1D3D5"/>
      </a:accent5>
      <a:accent6>
        <a:srgbClr val="87908F"/>
      </a:accent6>
      <a:hlink>
        <a:srgbClr val="1E6138"/>
      </a:hlink>
      <a:folHlink>
        <a:srgbClr val="1E613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c8f21e-1394-4a4d-b1b5-6de374207f6f">
      <Terms xmlns="http://schemas.microsoft.com/office/infopath/2007/PartnerControls"/>
    </lcf76f155ced4ddcb4097134ff3c332f>
    <TaxCatchAll xmlns="b9ee6191-5edb-45e7-9097-faa10a8ee8b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12" ma:contentTypeDescription="Create a new document." ma:contentTypeScope="" ma:versionID="79ded336b599cae69c332597ba46714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105695be3ea4a54c6e28b28355b197ed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3824d5-08c5-4697-a666-4adf5b2ad1e4}" ma:internalName="TaxCatchAll" ma:showField="CatchAllData" ma:web="b9ee6191-5edb-45e7-9097-faa10a8ee8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74ED86-5DE8-47E3-803D-F0E56E5207D9}">
  <ds:schemaRefs>
    <ds:schemaRef ds:uri="http://schemas.microsoft.com/office/2006/metadata/properties"/>
    <ds:schemaRef ds:uri="http://schemas.microsoft.com/office/infopath/2007/PartnerControls"/>
    <ds:schemaRef ds:uri="8dc8f21e-1394-4a4d-b1b5-6de374207f6f"/>
    <ds:schemaRef ds:uri="b9ee6191-5edb-45e7-9097-faa10a8ee8be"/>
  </ds:schemaRefs>
</ds:datastoreItem>
</file>

<file path=customXml/itemProps2.xml><?xml version="1.0" encoding="utf-8"?>
<ds:datastoreItem xmlns:ds="http://schemas.openxmlformats.org/officeDocument/2006/customXml" ds:itemID="{CA5167C2-308E-4692-A200-2683329777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FB9C3A-B334-4F04-B307-3A508F0508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243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Adult Arrests 18 and Older by County: Beginning 1970  AIT-580-005</vt:lpstr>
      <vt:lpstr>Introduction:</vt:lpstr>
      <vt:lpstr>Research Questions:</vt:lpstr>
      <vt:lpstr>Methods and Tools Used:</vt:lpstr>
      <vt:lpstr>Felony and Misdemeanor Cases in the counties over the years:   </vt:lpstr>
      <vt:lpstr>PowerPoint Presentation</vt:lpstr>
      <vt:lpstr>Maximum drug felony and misdemeanor cases over the years: 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Lewis</dc:creator>
  <cp:lastModifiedBy>keerthi reddy</cp:lastModifiedBy>
  <cp:revision>124</cp:revision>
  <dcterms:created xsi:type="dcterms:W3CDTF">2021-02-22T19:51:36Z</dcterms:created>
  <dcterms:modified xsi:type="dcterms:W3CDTF">2022-12-12T02:47:57Z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</Properties>
</file>